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9DDF684D-D975-4113-AD2F-21E77258B7A8}">
  <a:tblStyle styleId="{9DDF684D-D975-4113-AD2F-21E77258B7A8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f5a730a045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f5a730a045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109137c018f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109137c018f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f5a730a045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f5a730a045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f5a730a045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f5a730a045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f5a730a045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f5a730a045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f5a730a045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f5a730a045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f5a730a045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f5a730a045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f5a730a045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f5a730a045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f5a730a045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f5a730a045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f5a730a045_0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f5a730a045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://www.youtube.com/watch?v=9DO7wSU1tCA" TargetMode="External"/><Relationship Id="rId4" Type="http://schemas.openxmlformats.org/officeDocument/2006/relationships/image" Target="../media/image1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idx="1" type="subTitle"/>
          </p:nvPr>
        </p:nvSpPr>
        <p:spPr>
          <a:xfrm>
            <a:off x="102300" y="3267225"/>
            <a:ext cx="5639400" cy="1791900"/>
          </a:xfrm>
          <a:prstGeom prst="rect">
            <a:avLst/>
          </a:prstGeom>
          <a:solidFill>
            <a:srgbClr val="B6D7A8"/>
          </a:solidFill>
          <a:ln cap="flat" cmpd="sng" w="38100">
            <a:solidFill>
              <a:srgbClr val="000000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Activator: on a blank piece of paper, make a list of traditional gender roles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55" name="Google Shape;55;p13"/>
          <p:cNvSpPr txBox="1"/>
          <p:nvPr>
            <p:ph type="ctrTitle"/>
          </p:nvPr>
        </p:nvSpPr>
        <p:spPr>
          <a:xfrm>
            <a:off x="5843875" y="53175"/>
            <a:ext cx="3193200" cy="2314500"/>
          </a:xfrm>
          <a:prstGeom prst="rect">
            <a:avLst/>
          </a:prstGeom>
          <a:solidFill>
            <a:srgbClr val="CFE2F3"/>
          </a:solidFill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56" name="Google Shape;56;p13"/>
          <p:cNvSpPr txBox="1"/>
          <p:nvPr>
            <p:ph type="ctrTitle"/>
          </p:nvPr>
        </p:nvSpPr>
        <p:spPr>
          <a:xfrm>
            <a:off x="26250" y="1411013"/>
            <a:ext cx="5741700" cy="1791900"/>
          </a:xfrm>
          <a:prstGeom prst="rect">
            <a:avLst/>
          </a:prstGeom>
          <a:solidFill>
            <a:srgbClr val="9FC5E8"/>
          </a:solidFill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666"/>
              <a:t>Indicator:</a:t>
            </a:r>
            <a:r>
              <a:rPr lang="en" sz="2066"/>
              <a:t> </a:t>
            </a:r>
            <a:r>
              <a:rPr lang="en" sz="2066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Differentiate between sex assigned at birth, gender identity, and gender expression. 1c.HS1.6</a:t>
            </a:r>
            <a:endParaRPr sz="2066">
              <a:solidFill>
                <a:srgbClr val="0000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/>
              <a:t>Objective(s):</a:t>
            </a:r>
            <a:endParaRPr sz="3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777"/>
              <a:t>Explain what gender and gender identity are, and how they are different from biological sex.</a:t>
            </a:r>
            <a:endParaRPr sz="1777"/>
          </a:p>
        </p:txBody>
      </p:sp>
      <p:sp>
        <p:nvSpPr>
          <p:cNvPr id="57" name="Google Shape;57;p13"/>
          <p:cNvSpPr txBox="1"/>
          <p:nvPr>
            <p:ph type="ctrTitle"/>
          </p:nvPr>
        </p:nvSpPr>
        <p:spPr>
          <a:xfrm>
            <a:off x="5843875" y="2367600"/>
            <a:ext cx="3193200" cy="2691600"/>
          </a:xfrm>
          <a:prstGeom prst="rect">
            <a:avLst/>
          </a:prstGeom>
          <a:solidFill>
            <a:srgbClr val="9FC5E8"/>
          </a:solidFill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300"/>
              <a:t>Lesson Agenda</a:t>
            </a:r>
            <a:endParaRPr b="1" sz="3300"/>
          </a:p>
          <a:p>
            <a:pPr indent="-380047" lvl="0" marL="457200" rtl="0" algn="l">
              <a:spcBef>
                <a:spcPts val="1000"/>
              </a:spcBef>
              <a:spcAft>
                <a:spcPts val="0"/>
              </a:spcAft>
              <a:buSzPct val="100000"/>
              <a:buChar char="●"/>
            </a:pPr>
            <a:r>
              <a:rPr lang="en" sz="2650"/>
              <a:t>Vocabulary</a:t>
            </a:r>
            <a:endParaRPr sz="2650"/>
          </a:p>
          <a:p>
            <a:pPr indent="-380047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 sz="2650"/>
              <a:t>Gender Roles discussion</a:t>
            </a:r>
            <a:endParaRPr sz="2650"/>
          </a:p>
          <a:p>
            <a:pPr indent="-380047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 sz="2650"/>
              <a:t>Video &amp; </a:t>
            </a:r>
            <a:br>
              <a:rPr lang="en" sz="2650"/>
            </a:br>
            <a:r>
              <a:rPr lang="en" sz="2650"/>
              <a:t>discussion</a:t>
            </a:r>
            <a:endParaRPr sz="2650"/>
          </a:p>
        </p:txBody>
      </p:sp>
      <p:graphicFrame>
        <p:nvGraphicFramePr>
          <p:cNvPr id="58" name="Google Shape;58;p13"/>
          <p:cNvGraphicFramePr/>
          <p:nvPr/>
        </p:nvGraphicFramePr>
        <p:xfrm>
          <a:off x="26250" y="5318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{9DDF684D-D975-4113-AD2F-21E77258B7A8}</a:tableStyleId>
              </a:tblPr>
              <a:tblGrid>
                <a:gridCol w="2870850"/>
                <a:gridCol w="2870850"/>
              </a:tblGrid>
              <a:tr h="12073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600"/>
                        <a:t>Content </a:t>
                      </a:r>
                      <a:endParaRPr b="1" sz="16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600"/>
                        <a:t>Unit:</a:t>
                      </a:r>
                      <a:endParaRPr b="1" sz="16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000"/>
                        <a:t>Family Life &amp; Human Sexuality</a:t>
                      </a:r>
                      <a:endParaRPr b="1" sz="2000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800"/>
                        <a:t>Topic:</a:t>
                      </a:r>
                      <a:endParaRPr b="1" sz="18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900"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000"/>
                        <a:t>Gender Identity &amp; Expression</a:t>
                      </a:r>
                      <a:endParaRPr b="1" sz="2000"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</a:tr>
            </a:tbl>
          </a:graphicData>
        </a:graphic>
      </p:graphicFrame>
      <p:pic>
        <p:nvPicPr>
          <p:cNvPr id="59" name="Google Shape;59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42525" y="101900"/>
            <a:ext cx="2870626" cy="2217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ender identity is a person’s internal sense of being masculine, feminine or somewhere along the gender spectrum. Learn more about gender identity and how to be an ally to transgender people.&#10;--------&#10;To learn more, follow us!&#10;&#10;Instagram: AmazeOrg&#10;Snapchat: AmazeOrg&#10;http://amaze.org/&#10;&#10;----------&#10;Translation Credits&#10;PutAPeriod: Bengali" id="108" name="Google Shape;108;p22" title="My Friend Is Transgender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70175" y="170388"/>
            <a:ext cx="6403650" cy="4802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1261442">
            <a:off x="263775" y="733950"/>
            <a:ext cx="2857500" cy="142875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3"/>
          <p:cNvSpPr txBox="1"/>
          <p:nvPr/>
        </p:nvSpPr>
        <p:spPr>
          <a:xfrm>
            <a:off x="2164225" y="1874800"/>
            <a:ext cx="6471300" cy="29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457200" lvl="0" marL="457200" rtl="0" algn="l">
              <a:spcBef>
                <a:spcPts val="0"/>
              </a:spcBef>
              <a:spcAft>
                <a:spcPts val="0"/>
              </a:spcAft>
              <a:buSzPts val="3600"/>
              <a:buChar char="●"/>
            </a:pPr>
            <a:r>
              <a:rPr lang="en" sz="3600"/>
              <a:t>What is sex assigned at birth?</a:t>
            </a:r>
            <a:endParaRPr sz="3600"/>
          </a:p>
          <a:p>
            <a:pPr indent="-457200" lvl="0" marL="457200" rtl="0" algn="l">
              <a:spcBef>
                <a:spcPts val="0"/>
              </a:spcBef>
              <a:spcAft>
                <a:spcPts val="0"/>
              </a:spcAft>
              <a:buSzPts val="3600"/>
              <a:buChar char="●"/>
            </a:pPr>
            <a:r>
              <a:rPr lang="en" sz="3600"/>
              <a:t>What is the difference between gender identity and gender expression?</a:t>
            </a:r>
            <a:endParaRPr sz="36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 txBox="1"/>
          <p:nvPr>
            <p:ph type="ctrTitle"/>
          </p:nvPr>
        </p:nvSpPr>
        <p:spPr>
          <a:xfrm>
            <a:off x="311700" y="1398900"/>
            <a:ext cx="8520600" cy="1169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VOCABULARY!</a:t>
            </a:r>
            <a:endParaRPr/>
          </a:p>
        </p:txBody>
      </p:sp>
      <p:sp>
        <p:nvSpPr>
          <p:cNvPr id="65" name="Google Shape;65;p14"/>
          <p:cNvSpPr txBox="1"/>
          <p:nvPr>
            <p:ph idx="1" type="subTitle"/>
          </p:nvPr>
        </p:nvSpPr>
        <p:spPr>
          <a:xfrm>
            <a:off x="311700" y="26055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Work together to match the words to the definitions. I will be circulating to make corrections as needed!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1875" y="152400"/>
            <a:ext cx="7720254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1875" y="152400"/>
            <a:ext cx="7720254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1888" y="152400"/>
            <a:ext cx="7700220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3300" y="152400"/>
            <a:ext cx="7677405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5050" y="785588"/>
            <a:ext cx="8378251" cy="3572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0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/>
              <a:t>Gender Roles</a:t>
            </a:r>
            <a:endParaRPr sz="3300"/>
          </a:p>
        </p:txBody>
      </p:sp>
      <p:sp>
        <p:nvSpPr>
          <p:cNvPr id="96" name="Google Shape;96;p20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600"/>
              <a:t>Let’s review the lists you came up with! As you share, I’ll display them so we can see them all.</a:t>
            </a:r>
            <a:endParaRPr sz="2600"/>
          </a:p>
        </p:txBody>
      </p:sp>
      <p:pic>
        <p:nvPicPr>
          <p:cNvPr id="97" name="Google Shape;97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56750" y="1141875"/>
            <a:ext cx="5719501" cy="2859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/>
              <a:t>What do you think?</a:t>
            </a:r>
            <a:endParaRPr b="1" sz="3600"/>
          </a:p>
        </p:txBody>
      </p:sp>
      <p:sp>
        <p:nvSpPr>
          <p:cNvPr id="103" name="Google Shape;103;p21"/>
          <p:cNvSpPr txBox="1"/>
          <p:nvPr>
            <p:ph idx="1" type="body"/>
          </p:nvPr>
        </p:nvSpPr>
        <p:spPr>
          <a:xfrm>
            <a:off x="311700" y="1152475"/>
            <a:ext cx="8520600" cy="368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imes New Roman"/>
              <a:buChar char="●"/>
            </a:pPr>
            <a:r>
              <a:rPr lang="en" sz="2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Why do we have gender roles?</a:t>
            </a:r>
            <a:endParaRPr sz="2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683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imes New Roman"/>
              <a:buChar char="●"/>
            </a:pPr>
            <a:r>
              <a:rPr lang="en" sz="2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What happens if a girl behaves in a traditionally masculine way? How do her peers or society react?</a:t>
            </a:r>
            <a:endParaRPr sz="2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683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imes New Roman"/>
              <a:buChar char="●"/>
            </a:pPr>
            <a:r>
              <a:rPr lang="en" sz="2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What happens if a boy behaves in a traditionally feminine way? How do his peers or society react?</a:t>
            </a:r>
            <a:endParaRPr sz="2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683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Times New Roman"/>
              <a:buChar char="●"/>
            </a:pPr>
            <a:r>
              <a:rPr lang="en" sz="2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How can we change the perceptions of gender?</a:t>
            </a:r>
            <a:endParaRPr sz="2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68300" lvl="0" marL="45720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2200"/>
              <a:buFont typeface="Times New Roman"/>
              <a:buChar char="●"/>
            </a:pPr>
            <a:r>
              <a:rPr lang="en" sz="2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How could you respond to someone that assumes people should act/dress a certain way based on these gender roles?</a:t>
            </a:r>
            <a:endParaRPr sz="22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